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77"/>
  </p:notesMasterIdLst>
  <p:sldIdLst>
    <p:sldId id="256" r:id="rId2"/>
    <p:sldId id="257" r:id="rId3"/>
    <p:sldId id="450" r:id="rId4"/>
    <p:sldId id="259" r:id="rId5"/>
    <p:sldId id="300" r:id="rId6"/>
    <p:sldId id="290" r:id="rId7"/>
    <p:sldId id="367" r:id="rId8"/>
    <p:sldId id="372" r:id="rId9"/>
    <p:sldId id="368" r:id="rId10"/>
    <p:sldId id="406" r:id="rId11"/>
    <p:sldId id="369" r:id="rId12"/>
    <p:sldId id="407" r:id="rId13"/>
    <p:sldId id="408" r:id="rId14"/>
    <p:sldId id="415" r:id="rId15"/>
    <p:sldId id="416" r:id="rId16"/>
    <p:sldId id="409" r:id="rId17"/>
    <p:sldId id="418" r:id="rId18"/>
    <p:sldId id="420" r:id="rId19"/>
    <p:sldId id="419" r:id="rId20"/>
    <p:sldId id="421" r:id="rId21"/>
    <p:sldId id="422" r:id="rId22"/>
    <p:sldId id="423" r:id="rId23"/>
    <p:sldId id="434" r:id="rId24"/>
    <p:sldId id="424" r:id="rId25"/>
    <p:sldId id="425" r:id="rId26"/>
    <p:sldId id="417" r:id="rId27"/>
    <p:sldId id="410" r:id="rId28"/>
    <p:sldId id="411" r:id="rId29"/>
    <p:sldId id="412" r:id="rId30"/>
    <p:sldId id="413" r:id="rId31"/>
    <p:sldId id="426" r:id="rId32"/>
    <p:sldId id="414" r:id="rId33"/>
    <p:sldId id="370" r:id="rId34"/>
    <p:sldId id="371" r:id="rId35"/>
    <p:sldId id="373" r:id="rId36"/>
    <p:sldId id="374" r:id="rId37"/>
    <p:sldId id="375" r:id="rId38"/>
    <p:sldId id="376" r:id="rId39"/>
    <p:sldId id="377" r:id="rId40"/>
    <p:sldId id="446" r:id="rId41"/>
    <p:sldId id="448" r:id="rId42"/>
    <p:sldId id="430" r:id="rId43"/>
    <p:sldId id="378" r:id="rId44"/>
    <p:sldId id="442" r:id="rId45"/>
    <p:sldId id="427" r:id="rId46"/>
    <p:sldId id="431" r:id="rId47"/>
    <p:sldId id="385" r:id="rId48"/>
    <p:sldId id="444" r:id="rId49"/>
    <p:sldId id="445" r:id="rId50"/>
    <p:sldId id="428" r:id="rId51"/>
    <p:sldId id="429" r:id="rId52"/>
    <p:sldId id="432" r:id="rId53"/>
    <p:sldId id="389" r:id="rId54"/>
    <p:sldId id="390" r:id="rId55"/>
    <p:sldId id="391" r:id="rId56"/>
    <p:sldId id="433" r:id="rId57"/>
    <p:sldId id="395" r:id="rId58"/>
    <p:sldId id="396" r:id="rId59"/>
    <p:sldId id="397" r:id="rId60"/>
    <p:sldId id="398" r:id="rId61"/>
    <p:sldId id="399" r:id="rId62"/>
    <p:sldId id="449" r:id="rId63"/>
    <p:sldId id="400" r:id="rId64"/>
    <p:sldId id="405" r:id="rId65"/>
    <p:sldId id="401" r:id="rId66"/>
    <p:sldId id="402" r:id="rId67"/>
    <p:sldId id="443" r:id="rId68"/>
    <p:sldId id="262" r:id="rId69"/>
    <p:sldId id="435" r:id="rId70"/>
    <p:sldId id="438" r:id="rId71"/>
    <p:sldId id="439" r:id="rId72"/>
    <p:sldId id="440" r:id="rId73"/>
    <p:sldId id="441" r:id="rId74"/>
    <p:sldId id="436" r:id="rId75"/>
    <p:sldId id="437" r:id="rId7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8BC"/>
    <a:srgbClr val="ECEFF8"/>
    <a:srgbClr val="DFE8F1"/>
    <a:srgbClr val="000000"/>
    <a:srgbClr val="DDE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8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F98F6-046C-4A61-A4DD-0818A66BB8A0}" type="datetimeFigureOut">
              <a:rPr lang="en-IN" smtClean="0"/>
              <a:t>08-02-2017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BE6B3-2D16-4A1B-99C8-9BB68DB865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4426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1592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4388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9331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36137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>
                <a:solidFill>
                  <a:prstClr val="black"/>
                </a:solidFill>
              </a:rPr>
              <a:pPr/>
              <a:t>20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128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>
                <a:solidFill>
                  <a:prstClr val="black"/>
                </a:solidFill>
              </a:rPr>
              <a:pPr/>
              <a:t>21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8876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>
                <a:solidFill>
                  <a:prstClr val="black"/>
                </a:solidFill>
              </a:rPr>
              <a:pPr/>
              <a:t>22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1936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>
                <a:solidFill>
                  <a:prstClr val="black"/>
                </a:solidFill>
              </a:rPr>
              <a:pPr/>
              <a:t>23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9425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11776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75936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4210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58876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53887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73955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24245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49305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19788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16628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11233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14993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36164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4951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85406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40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94978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41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519496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43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65338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44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13432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45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111247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47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966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48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46517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49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853695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50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062479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51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2062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696139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53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407264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54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885410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55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335513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57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067776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58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541062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59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78199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60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880711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61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360920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62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294482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63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2517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593284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64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240590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65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506767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66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561603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67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7952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0377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6579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0908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7722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#5: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#5: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#5: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#5: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#5: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#5: © DSamanta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#5: © DSamanta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#5: © DSamanta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#5: © DSamanta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#5: © DSamanta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#5: © DSamanta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Lecture #5: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hf hdr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4221088"/>
            <a:ext cx="5637010" cy="192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Debasis Samanta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Computer Science &amp; Engineering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Indian Institute of Technology Kharagpur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Spring-2017</a:t>
            </a:r>
            <a:endParaRPr lang="en-IN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335" y="980728"/>
            <a:ext cx="8352928" cy="108012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Programming and Data Structures</a:t>
            </a:r>
            <a:endParaRPr lang="en-IN" sz="4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94"/>
          <a:stretch/>
        </p:blipFill>
        <p:spPr>
          <a:xfrm>
            <a:off x="2987824" y="2426927"/>
            <a:ext cx="2736304" cy="1539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9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73334"/>
            <a:ext cx="8712968" cy="6005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Illustration …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27584" y="1355656"/>
            <a:ext cx="7522740" cy="4831432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 &lt;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altLang="en-US" sz="8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count;</a:t>
            </a:r>
          </a:p>
          <a:p>
            <a:endParaRPr lang="en-US" altLang="en-US" sz="8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factorial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temp=1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for (</a:t>
            </a:r>
            <a:r>
              <a:rPr lang="en-US" alt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=1; </a:t>
            </a:r>
            <a:r>
              <a:rPr lang="en-US" alt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&lt;=m; </a:t>
            </a:r>
            <a:r>
              <a:rPr lang="en-US" alt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temp * </a:t>
            </a:r>
            <a:r>
              <a:rPr lang="en-US" alt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count++;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(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altLang="en-US" sz="14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 n;</a:t>
            </a: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for  (</a:t>
            </a:r>
            <a:r>
              <a:rPr lang="pt-BR" altLang="en-US" sz="1400" b="1" i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n=</a:t>
            </a:r>
            <a:r>
              <a:rPr lang="pt-BR" altLang="en-US" sz="14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1; n&lt;=10; n</a:t>
            </a:r>
            <a:r>
              <a:rPr lang="pt-BR" altLang="en-US" sz="1400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t-BR" alt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 = 0;</a:t>
            </a:r>
            <a:endParaRPr lang="pt-BR" altLang="en-US" sz="1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	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printf </a:t>
            </a:r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(“%d! = %d \n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”,</a:t>
            </a:r>
            <a:r>
              <a:rPr lang="pt-BR" altLang="en-US" sz="1400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t-BR" alt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factorial</a:t>
            </a:r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t-BR" altLang="en-US" sz="14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printf(“Number of multiplications is %d”, </a:t>
            </a:r>
            <a:r>
              <a:rPr lang="pt-BR" alt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  <a:endParaRPr lang="pt-BR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31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Divide and conquer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Manageable program development.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Construct a program from small pieces or components.</a:t>
            </a: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Software reusability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 existing functions as building blocks for new programs.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Abstraction: hide internal details (library functions).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95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Functions in C</a:t>
            </a:r>
            <a:endParaRPr lang="en-US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First let us discuss on built-in functions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135" y="1554559"/>
            <a:ext cx="7721401" cy="286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22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Built-in Functions in C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54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Built-in Functions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24744"/>
            <a:ext cx="8686800" cy="504745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Many functions are already there in C language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These are defined by the C developer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These are called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standard library</a:t>
            </a:r>
          </a:p>
          <a:p>
            <a:pPr lvl="8">
              <a:buFont typeface="Arial" pitchFamily="34" charset="0"/>
              <a:buChar char="•"/>
            </a:pPr>
            <a:endParaRPr lang="en-IN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Standard library</a:t>
            </a:r>
          </a:p>
          <a:p>
            <a:pPr lvl="8"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IN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assert.h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	&lt;</a:t>
            </a:r>
            <a:r>
              <a:rPr lang="en-IN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float.h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	</a:t>
            </a:r>
            <a:r>
              <a:rPr lang="en-IN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IN" sz="1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math.h</a:t>
            </a:r>
            <a:r>
              <a:rPr lang="en-IN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&lt;</a:t>
            </a:r>
            <a:r>
              <a:rPr lang="en-IN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stdarg.h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	&lt;</a:t>
            </a:r>
            <a:r>
              <a:rPr lang="en-IN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45720" indent="0">
              <a:buNone/>
            </a:pP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IN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ctype.h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	&lt;</a:t>
            </a:r>
            <a:r>
              <a:rPr lang="en-IN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limits.h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	&lt;</a:t>
            </a:r>
            <a:r>
              <a:rPr lang="en-IN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setjmp.h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	&lt;</a:t>
            </a:r>
            <a:r>
              <a:rPr lang="en-IN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stddef.h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	</a:t>
            </a:r>
            <a:r>
              <a:rPr lang="en-IN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IN" sz="1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IN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45720" indent="0">
              <a:buNone/>
            </a:pP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IN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errno.h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	&lt;</a:t>
            </a:r>
            <a:r>
              <a:rPr lang="en-IN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locale.h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	&lt;</a:t>
            </a:r>
            <a:r>
              <a:rPr lang="en-IN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signal.h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	</a:t>
            </a:r>
            <a:r>
              <a:rPr lang="en-IN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IN" sz="1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IN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time.h</a:t>
            </a:r>
            <a:r>
              <a:rPr lang="en-IN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45720" indent="0">
              <a:buNone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all these </a:t>
            </a:r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header files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functions, type and macros are declared and defined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49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Header Files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24744"/>
            <a:ext cx="8363272" cy="504745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Standard header files</a:t>
            </a:r>
          </a:p>
          <a:p>
            <a:pPr lvl="1"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header file can be accessed by 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headerFileName.h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header must be included outside of any external declaration.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programmer can include as many as headers they need in his program.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Headers may be included in any order.</a:t>
            </a:r>
          </a:p>
          <a:p>
            <a:pPr lvl="8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Custom header files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Create file(s) with function definitions. 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Save as </a:t>
            </a:r>
            <a:r>
              <a:rPr lang="en-IN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filename.h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(say).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Load in other files with      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filename.h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Reuse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functions.</a:t>
            </a: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0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Input and Output Functions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Many functions dealing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input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output to-and-from programs</a:t>
            </a: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45720" indent="0">
              <a:buNone/>
            </a:pPr>
            <a:endParaRPr lang="en-IN" sz="8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ile operation 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write and read from an external files (stored in secondary memory)</a:t>
            </a:r>
          </a:p>
          <a:p>
            <a:pPr marL="640080" lvl="2" indent="0">
              <a:buNone/>
            </a:pPr>
            <a:r>
              <a:rPr lang="en-IN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(We shall study about it in details in a later class.)</a:t>
            </a:r>
          </a:p>
          <a:p>
            <a:pPr lvl="8">
              <a:buFont typeface="Arial" pitchFamily="34" charset="0"/>
              <a:buChar char="•"/>
            </a:pPr>
            <a:endParaRPr lang="en-IN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formatted output</a:t>
            </a:r>
          </a:p>
          <a:p>
            <a:pPr lvl="1">
              <a:buFont typeface="Arial" pitchFamily="34" charset="0"/>
              <a:buChar char="•"/>
            </a:pPr>
            <a:r>
              <a:rPr lang="en-IN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(char *format, ….);</a:t>
            </a:r>
          </a:p>
          <a:p>
            <a:pPr lvl="1">
              <a:buFont typeface="Arial" pitchFamily="34" charset="0"/>
              <a:buChar char="•"/>
            </a:pPr>
            <a:r>
              <a:rPr lang="en-IN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sprintf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(char *s, char 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*format, 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….);</a:t>
            </a:r>
          </a:p>
          <a:p>
            <a:pPr lvl="8"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formatted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</a:t>
            </a:r>
            <a:endParaRPr lang="en-IN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(char 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*format, ….);</a:t>
            </a:r>
          </a:p>
          <a:p>
            <a:pPr lvl="1">
              <a:buFont typeface="Arial" pitchFamily="34" charset="0"/>
              <a:buChar char="•"/>
            </a:pPr>
            <a:r>
              <a:rPr lang="en-IN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sscanf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(char 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*s, char *format, ….);</a:t>
            </a:r>
          </a:p>
          <a:p>
            <a:pPr marL="365760" lvl="1" indent="0">
              <a:buNone/>
            </a:pPr>
            <a:endParaRPr lang="en-IN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55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Formatted Output Functions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IN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IN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rintf</a:t>
            </a:r>
            <a:r>
              <a:rPr lang="en-IN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(…) </a:t>
            </a:r>
            <a:r>
              <a:rPr lang="en-IN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</a:p>
          <a:p>
            <a:pPr lvl="8"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is unusual  in that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it can take a variable number of parameters.</a:t>
            </a:r>
          </a:p>
          <a:p>
            <a:pPr lvl="8">
              <a:buFont typeface="Arial" pitchFamily="34" charset="0"/>
              <a:buChar char="•"/>
            </a:pPr>
            <a:endParaRPr lang="en-IN" sz="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function take at least one parameter : a string literal</a:t>
            </a:r>
          </a:p>
          <a:p>
            <a:pPr lvl="8"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argument contains text and may contain many placeholders</a:t>
            </a:r>
          </a:p>
          <a:p>
            <a:pPr lvl="8">
              <a:buFont typeface="Arial" pitchFamily="34" charset="0"/>
              <a:buChar char="•"/>
            </a:pPr>
            <a:endParaRPr lang="en-IN" sz="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Number of arguments is decided by the number of placeholders</a:t>
            </a:r>
          </a:p>
          <a:p>
            <a:pPr lvl="1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</a:p>
          <a:p>
            <a:pPr marL="365760" lvl="1" indent="0">
              <a:buNone/>
            </a:pP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(“Hello World”);</a:t>
            </a:r>
          </a:p>
          <a:p>
            <a:pPr lvl="8">
              <a:buFont typeface="Arial" pitchFamily="34" charset="0"/>
              <a:buChar char="•"/>
            </a:pPr>
            <a:endParaRPr lang="en-IN" sz="800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5760" lvl="1" indent="0">
              <a:buNone/>
            </a:pPr>
            <a:r>
              <a:rPr lang="en-IN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rintf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(“Hi %s darling! %d years\n”, name, age);</a:t>
            </a:r>
            <a:endParaRPr lang="en-IN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5760" lvl="1" indent="0">
              <a:buNone/>
            </a:pPr>
            <a:endParaRPr lang="en-IN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21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Formatted Output Functions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IN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IN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rintf</a:t>
            </a:r>
            <a:r>
              <a:rPr lang="en-IN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(…) </a:t>
            </a:r>
            <a:r>
              <a:rPr lang="en-IN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conversion character</a:t>
            </a:r>
          </a:p>
          <a:p>
            <a:pPr lvl="8"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>
              <a:buNone/>
            </a:pPr>
            <a:endParaRPr lang="en-IN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038950"/>
              </p:ext>
            </p:extLst>
          </p:nvPr>
        </p:nvGraphicFramePr>
        <p:xfrm>
          <a:off x="971600" y="1992782"/>
          <a:ext cx="6912768" cy="3954226"/>
        </p:xfrm>
        <a:graphic>
          <a:graphicData uri="http://schemas.openxmlformats.org/drawingml/2006/table">
            <a:tbl>
              <a:tblPr firstRow="1" firstCol="1" bandRow="1"/>
              <a:tblGrid>
                <a:gridCol w="1581091"/>
                <a:gridCol w="5331677"/>
              </a:tblGrid>
              <a:tr h="312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Conversion format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Printed as a single character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Printed as a signed decimal integer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Printed as a floating-point value with an exponent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Printed as a floating-point value without an exponent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4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Printed as a floating-point value with e- or f-type; trailing zero or trailing decimal point will not be printed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Printed as a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decimal, hexadecimal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 octal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Printed as an octal integer, without a leading zero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Printed as a string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Printed as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unsigned decimal integer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Printed as a hexadecimal integer, without leading 0x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10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Formatted Output Functions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IN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sprintf</a:t>
            </a:r>
            <a:r>
              <a:rPr lang="en-IN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(…) </a:t>
            </a:r>
            <a:r>
              <a:rPr lang="en-IN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</a:p>
          <a:p>
            <a:pPr lvl="8"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the same as the 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except that the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output is written into the string </a:t>
            </a:r>
            <a:r>
              <a:rPr lang="en-IN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terminated with 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‘\0’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8">
              <a:buFont typeface="Arial" pitchFamily="34" charset="0"/>
              <a:buChar char="•"/>
            </a:pPr>
            <a:endParaRPr lang="en-IN" sz="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must be big enough to hold the result</a:t>
            </a:r>
          </a:p>
          <a:p>
            <a:pPr lvl="8"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return value is the number of characters written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into the string 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lvl="2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return count does not include the ‘\0’.</a:t>
            </a:r>
          </a:p>
          <a:p>
            <a:pPr lvl="8">
              <a:buFont typeface="Arial" pitchFamily="34" charset="0"/>
              <a:buChar char="•"/>
            </a:pPr>
            <a:endParaRPr lang="en-IN" sz="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</a:p>
          <a:p>
            <a:pPr marL="365760" lvl="1" indent="0">
              <a:buNone/>
            </a:pP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sprintf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(date, “%d-%d-%d”, 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mm, 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yy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8">
              <a:buFont typeface="Arial" pitchFamily="34" charset="0"/>
              <a:buChar char="•"/>
            </a:pPr>
            <a:endParaRPr lang="en-IN" sz="800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5760" lvl="1" indent="0">
              <a:buNone/>
            </a:pPr>
            <a:endParaRPr lang="en-IN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19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13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708920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Lecture #5</a:t>
            </a:r>
          </a:p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Functions in C</a:t>
            </a:r>
            <a:endParaRPr lang="en-IN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#5: © DSamanta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822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Formatted Input Functions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IN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IN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(…) </a:t>
            </a:r>
            <a:r>
              <a:rPr lang="en-IN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</a:p>
          <a:p>
            <a:pPr lvl="8"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is the input </a:t>
            </a:r>
            <a:r>
              <a:rPr lang="en-IN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analog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…)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404872" lvl="8" indent="0">
              <a:buNone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argument contains text and may contain many placeholders</a:t>
            </a:r>
          </a:p>
          <a:p>
            <a:pPr lvl="8">
              <a:buFont typeface="Arial" pitchFamily="34" charset="0"/>
              <a:buChar char="•"/>
            </a:pPr>
            <a:endParaRPr lang="en-IN" sz="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Number of arguments is decided by the number of placeholders</a:t>
            </a:r>
          </a:p>
          <a:p>
            <a:pPr lvl="8"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argument for each placeholder must be a pointer, indicating where the corresponding converted input should be stored </a:t>
            </a:r>
          </a:p>
          <a:p>
            <a:pPr lvl="1"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</a:p>
          <a:p>
            <a:pPr marL="365760" lvl="1" indent="0">
              <a:buNone/>
            </a:pP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(“Enter name = %s and age = %d”, name, &amp;age);</a:t>
            </a:r>
          </a:p>
          <a:p>
            <a:pPr lvl="8">
              <a:buFont typeface="Arial" pitchFamily="34" charset="0"/>
              <a:buChar char="•"/>
            </a:pPr>
            <a:endParaRPr lang="en-IN" sz="800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5760" lvl="1" indent="0">
              <a:buNone/>
            </a:pP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d%d%d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”, &amp;x, &amp;y, &amp;z);</a:t>
            </a:r>
            <a:endParaRPr lang="en-IN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5760" lvl="1" indent="0">
              <a:buNone/>
            </a:pPr>
            <a:endParaRPr lang="en-IN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19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Formatted Input Functions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IN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IN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(…) </a:t>
            </a:r>
            <a:r>
              <a:rPr lang="en-IN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conversion character</a:t>
            </a:r>
          </a:p>
          <a:p>
            <a:pPr lvl="8"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>
              <a:buNone/>
            </a:pPr>
            <a:endParaRPr lang="en-IN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949111"/>
              </p:ext>
            </p:extLst>
          </p:nvPr>
        </p:nvGraphicFramePr>
        <p:xfrm>
          <a:off x="1074440" y="1898359"/>
          <a:ext cx="7128792" cy="4285461"/>
        </p:xfrm>
        <a:graphic>
          <a:graphicData uri="http://schemas.openxmlformats.org/drawingml/2006/table">
            <a:tbl>
              <a:tblPr firstRow="1" firstCol="1" bandRow="1"/>
              <a:tblGrid>
                <a:gridCol w="1630500"/>
                <a:gridCol w="5498292"/>
              </a:tblGrid>
              <a:tr h="2688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Conversion format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 as a single character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88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 as a signed decimal integer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8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 as a floating-point value with an exponent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8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 as a floating-point value without an exponent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76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 as a floating-point value with e- or f-type; trailing zero or trailing decimal point will not be read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8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 as a short integer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8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 as a decimal, hexadecimal, or octal integer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8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 as an octal integer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76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 as a string followed by a whitespace character, the null character ‘\0’ will automatically be added at the end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8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 as an unsigned decimal integer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8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 as a hexadecimal integer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8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[…]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 as  a string, which may include whitespace characters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58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Formatted Output Functions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IN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sscanf</a:t>
            </a:r>
            <a:r>
              <a:rPr lang="en-IN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(…) </a:t>
            </a:r>
            <a:r>
              <a:rPr lang="en-IN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</a:p>
          <a:p>
            <a:pPr lvl="8"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sscanf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reads from a string instead of the standard input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8">
              <a:buFont typeface="Arial" pitchFamily="34" charset="0"/>
              <a:buChar char="•"/>
            </a:pPr>
            <a:endParaRPr lang="en-IN" sz="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 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sscanf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(char *s, char *format, ..); </a:t>
            </a: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8"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scans the string 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according to the format in 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format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(i.e., the conversion specifications)  and stores the resulting values through arg1, arg2, …</a:t>
            </a:r>
          </a:p>
          <a:p>
            <a:pPr lvl="2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These arguments must be pointers.</a:t>
            </a:r>
          </a:p>
          <a:p>
            <a:pPr marL="365760" lvl="1" indent="0">
              <a:buNone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</a:p>
          <a:p>
            <a:pPr marL="365760" lvl="1" indent="0">
              <a:buNone/>
            </a:pP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sscanf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(date, “%d-%d-%d”, &amp;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&amp;mm, &amp;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yy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5760" lvl="1" indent="0">
              <a:buNone/>
            </a:pP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(biodata,”%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s%s%d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”, &amp;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lName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&amp;age);</a:t>
            </a:r>
          </a:p>
          <a:p>
            <a:pPr lvl="8">
              <a:buFont typeface="Arial" pitchFamily="34" charset="0"/>
              <a:buChar char="•"/>
            </a:pPr>
            <a:endParaRPr lang="en-IN" sz="800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5760" lvl="1" indent="0">
              <a:buNone/>
            </a:pPr>
            <a:endParaRPr lang="en-IN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6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Input and Output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Functions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IN" sz="2000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5760" lvl="1" indent="0">
              <a:buNone/>
            </a:pPr>
            <a:endParaRPr lang="en-IN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604739"/>
              </p:ext>
            </p:extLst>
          </p:nvPr>
        </p:nvGraphicFramePr>
        <p:xfrm>
          <a:off x="704595" y="1531876"/>
          <a:ext cx="7868481" cy="4285906"/>
        </p:xfrm>
        <a:graphic>
          <a:graphicData uri="http://schemas.openxmlformats.org/drawingml/2006/table">
            <a:tbl>
              <a:tblPr firstRow="1" firstCol="1" bandRow="1"/>
              <a:tblGrid>
                <a:gridCol w="2467881"/>
                <a:gridCol w="5400600"/>
              </a:tblGrid>
              <a:tr h="3296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fgetc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();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Returns the character (converted to an </a:t>
                      </a: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</a:t>
                      </a: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which is typed on the keyboard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getchar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();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Returns the character (converted to an 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which is typed on the keyboard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 putc(int c);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Writes the character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(converted to an unsigned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 it returns the character return or EOF for an error.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 putchar(int c);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Writes the character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(converted to an unsigned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 it returns the character return or EOF for an error.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 *gets(char *s, int n);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Reads an input line into the array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it replaces the terminating newline with ‘\0’. It returns s or NULL, if an error occurs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 puts(char *s);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Writes the string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and a newline to </a:t>
                      </a:r>
                      <a:r>
                        <a:rPr lang="en-US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stdout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It returns EOF, if an error occurs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7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Strings Functions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library functions 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manipulating strings</a:t>
            </a:r>
          </a:p>
          <a:p>
            <a:pPr lvl="8">
              <a:buFont typeface="Arial" pitchFamily="34" charset="0"/>
              <a:buChar char="•"/>
            </a:pPr>
            <a:endParaRPr lang="en-IN" sz="8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required to add the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line.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 &lt;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45720" indent="0">
              <a:buNone/>
            </a:pPr>
            <a:endParaRPr lang="en-IN" sz="8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har *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(s1, s2);</a:t>
            </a:r>
          </a:p>
          <a:p>
            <a:pPr marL="45720" indent="0">
              <a:buNone/>
            </a:pP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har *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strncpy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(s1, s2, n);</a:t>
            </a:r>
          </a:p>
          <a:p>
            <a:pPr marL="45720" indent="0">
              <a:buNone/>
            </a:pP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har *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strcat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(s1, s2);</a:t>
            </a:r>
          </a:p>
          <a:p>
            <a:pPr marL="45720" indent="0">
              <a:buNone/>
            </a:pP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strncat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(s1, s2, n);</a:t>
            </a:r>
          </a:p>
          <a:p>
            <a:pPr marL="45720" indent="0">
              <a:buNone/>
            </a:pP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(s1, s2);</a:t>
            </a:r>
          </a:p>
          <a:p>
            <a:pPr marL="45720" indent="0">
              <a:buNone/>
            </a:pP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strncmp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(s1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s2, n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" indent="0">
              <a:buNone/>
            </a:pP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strchr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(s1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c);</a:t>
            </a:r>
            <a:endParaRPr lang="en-IN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strrchr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(s1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c);</a:t>
            </a:r>
          </a:p>
          <a:p>
            <a:pPr marL="45720" indent="0">
              <a:buNone/>
            </a:pPr>
            <a:endParaRPr lang="en-IN" sz="2000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endParaRPr lang="en-IN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995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Strings Functions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strstr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(s1, s2);</a:t>
            </a:r>
          </a:p>
          <a:p>
            <a:pPr marL="45720" indent="0">
              <a:buNone/>
            </a:pP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har *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strpbrk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(s1, s2);</a:t>
            </a:r>
          </a:p>
          <a:p>
            <a:pPr marL="45720" indent="0">
              <a:buNone/>
            </a:pP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har *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strerror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(n);</a:t>
            </a:r>
          </a:p>
          <a:p>
            <a:pPr marL="45720" indent="0">
              <a:buNone/>
            </a:pP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strtok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(s1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s2);</a:t>
            </a:r>
            <a:endParaRPr lang="en-IN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strspn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(s1, s2);</a:t>
            </a:r>
          </a:p>
          <a:p>
            <a:pPr marL="45720" indent="0">
              <a:buNone/>
            </a:pP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strcspn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(s1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s2, n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" indent="0">
              <a:buNone/>
            </a:pP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(s1);</a:t>
            </a:r>
            <a:endParaRPr lang="en-IN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endParaRPr lang="en-IN" sz="2000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endParaRPr lang="en-IN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749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Math Library Functions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Math library functions </a:t>
            </a: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perform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common mathematical calculations</a:t>
            </a: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&lt;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math.h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45720" indent="0">
              <a:buNone/>
            </a:pPr>
            <a:endParaRPr lang="en-IN" sz="8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Format for calling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functions</a:t>
            </a:r>
          </a:p>
          <a:p>
            <a:pPr lvl="1">
              <a:buFont typeface="Arial" pitchFamily="34" charset="0"/>
              <a:buChar char="•"/>
            </a:pPr>
            <a:r>
              <a:rPr lang="en-IN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FunctionName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(argument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2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multiple arguments, use comma-separated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  <a:p>
            <a:pPr marL="914400" lvl="3" indent="0">
              <a:buNone/>
            </a:pP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("%f", </a:t>
            </a:r>
            <a:r>
              <a:rPr lang="en-IN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(900.0)); </a:t>
            </a:r>
            <a:endParaRPr lang="en-IN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3" indent="0">
              <a:buNone/>
            </a:pPr>
            <a:endParaRPr lang="en-IN" sz="800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Calls function </a:t>
            </a:r>
            <a:r>
              <a:rPr lang="en-IN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sqrt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which returns the square root of its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argument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math functions return data type double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Font typeface="Arial" pitchFamily="34" charset="0"/>
              <a:buChar char="•"/>
            </a:pPr>
            <a:endParaRPr lang="en-IN" sz="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Arguments may be constants, variables, or expressions.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67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Math Library Functions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9512" y="1196753"/>
            <a:ext cx="8640960" cy="475252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double </a:t>
            </a:r>
            <a:r>
              <a:rPr lang="en-IN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acos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(double x) 		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–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Compute arc cosine of x.   </a:t>
            </a:r>
          </a:p>
          <a:p>
            <a:pP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double </a:t>
            </a:r>
            <a:r>
              <a:rPr lang="en-IN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asin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(double x) 	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–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Compute arc sine of x. </a:t>
            </a:r>
          </a:p>
          <a:p>
            <a:pP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double </a:t>
            </a:r>
            <a:r>
              <a:rPr lang="en-IN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atan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(double x) 		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–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Compute arc tangent of x.</a:t>
            </a:r>
          </a:p>
          <a:p>
            <a:pP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double atan2(double y, double x)	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–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Compute arc tangent of y/x. </a:t>
            </a:r>
          </a:p>
          <a:p>
            <a:pP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double cos(double x) 		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–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Compute cosine of angle in radians.</a:t>
            </a:r>
          </a:p>
          <a:p>
            <a:pP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double cosh(double x) 		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–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Compute the hyperbolic cosine of x.</a:t>
            </a:r>
          </a:p>
          <a:p>
            <a:pP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double sin(double x) 		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–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Compute sine of angle in radians. </a:t>
            </a:r>
          </a:p>
          <a:p>
            <a:pP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double </a:t>
            </a:r>
            <a:r>
              <a:rPr lang="en-IN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(double x)		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–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Compute the hyperbolic sine of x. </a:t>
            </a:r>
          </a:p>
          <a:p>
            <a:pP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double tan(double x) 		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–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Compute tangent of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angle in radians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double </a:t>
            </a:r>
            <a:r>
              <a:rPr lang="en-IN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tanh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(double x) 		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–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Compute the hyperbolic tangent of x. </a:t>
            </a:r>
          </a:p>
          <a:p>
            <a:pPr>
              <a:buFont typeface="Arial" pitchFamily="34" charset="0"/>
              <a:buChar char="•"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40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Math Library Functions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9512" y="1196753"/>
            <a:ext cx="8640960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double ceil(double x) 		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–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Get smallest integral value that exceeds x.</a:t>
            </a:r>
          </a:p>
          <a:p>
            <a:pP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double floor(double x) 		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–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Get largest integral value less than x. </a:t>
            </a:r>
          </a:p>
          <a:p>
            <a:pP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double </a:t>
            </a:r>
            <a:r>
              <a:rPr lang="en-IN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(double x) 		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–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Compute exponential of x.</a:t>
            </a:r>
          </a:p>
          <a:p>
            <a:pP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double </a:t>
            </a:r>
            <a:r>
              <a:rPr lang="en-IN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fabs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(double x ) 		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–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Compute absolute value of x.</a:t>
            </a:r>
          </a:p>
          <a:p>
            <a:pP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double log(double x)		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–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Compute log to the base e of x. </a:t>
            </a:r>
          </a:p>
          <a:p>
            <a:pP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double log10 (double x ) 	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–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Compute log to the base 10 of x. </a:t>
            </a:r>
          </a:p>
          <a:p>
            <a:pP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double pow (double x, double y) 	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–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Compute x raised to the power y. </a:t>
            </a:r>
          </a:p>
          <a:p>
            <a:pP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double </a:t>
            </a:r>
            <a:r>
              <a:rPr lang="en-IN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sqrt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(double x) 		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–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Compute the square root of x.</a:t>
            </a:r>
          </a:p>
          <a:p>
            <a:pPr>
              <a:buFont typeface="Arial" pitchFamily="34" charset="0"/>
              <a:buChar char="•"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28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06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User-Defined Functions in C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29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01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#5: © DSamanta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</a:t>
            </a:fld>
            <a:endParaRPr lang="en-IN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430"/>
            <a:ext cx="9143999" cy="686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44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Function Prototypes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Way 1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Usually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 function is defined before it is called.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the last function in the program.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Easy for the compiler to identify function definitions in a single scan through the file.</a:t>
            </a:r>
          </a:p>
          <a:p>
            <a:pPr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Way 2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However, many programmers prefer a top-down approach, where the functions follow 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Must be some way to tell the compiler.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prototypes are used for this purpose.</a:t>
            </a:r>
          </a:p>
          <a:p>
            <a:pPr lvl="2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Only needed if function definition comes after use.</a:t>
            </a: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30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91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Function Prototypes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1039782"/>
            <a:ext cx="2886600" cy="540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Function Prototypes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prototypes are usually written at the beginning of a program, ahead of any functions (including main()).</a:t>
            </a: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endParaRPr lang="en-IN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N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IN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B);</a:t>
            </a: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div7 (</a:t>
            </a:r>
            <a:r>
              <a:rPr lang="en-IN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number);</a:t>
            </a: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semicolon at the end of the line.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argument names can be different; but it is a good practice to use the same names as in the function definition.</a:t>
            </a: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32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59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Defining a Function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function definition has two parts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first line.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body of the function.</a:t>
            </a: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return-value-type</a:t>
            </a:r>
            <a:r>
              <a:rPr lang="en-IN" sz="18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sz="1800" b="1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function-name</a:t>
            </a:r>
            <a:r>
              <a:rPr lang="en-IN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8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IN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parameter-list</a:t>
            </a:r>
            <a:r>
              <a:rPr lang="en-IN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pPr marL="45720" indent="0">
              <a:buNone/>
            </a:pPr>
            <a:r>
              <a:rPr lang="en-IN" sz="18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	{</a:t>
            </a:r>
            <a:r>
              <a:rPr lang="en-IN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IN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IN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sz="18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declarations</a:t>
            </a:r>
          </a:p>
          <a:p>
            <a:pPr marL="45720" indent="0">
              <a:buNone/>
            </a:pPr>
            <a:r>
              <a:rPr lang="en-IN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sz="18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…</a:t>
            </a:r>
          </a:p>
          <a:p>
            <a:pPr marL="45720" indent="0">
              <a:buNone/>
            </a:pPr>
            <a:r>
              <a:rPr lang="en-IN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sz="18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statements</a:t>
            </a:r>
            <a:r>
              <a:rPr lang="en-IN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IN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IN" sz="18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…</a:t>
            </a:r>
          </a:p>
          <a:p>
            <a:pPr marL="45720" indent="0">
              <a:buNone/>
            </a:pPr>
            <a:r>
              <a:rPr lang="en-IN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sz="18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(…);</a:t>
            </a:r>
          </a:p>
          <a:p>
            <a:pPr marL="45720" indent="0">
              <a:buNone/>
            </a:pPr>
            <a:r>
              <a:rPr lang="en-IN" sz="18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  <a:endParaRPr lang="en-IN" sz="18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33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62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Function: First Line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first line contains the return-value-type, the function name, and optionally a set of comma-separated arguments enclosed in parentheses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Font typeface="Arial" pitchFamily="34" charset="0"/>
              <a:buChar char="•"/>
            </a:pPr>
            <a:endParaRPr lang="en-IN" sz="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Each argument has an associated type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declaration.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arguments are called formal arguments or formal parameters.</a:t>
            </a: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endParaRPr lang="en-IN" dirty="0">
              <a:solidFill>
                <a:srgbClr val="B808BC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dirty="0" err="1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 err="1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IN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N" dirty="0" err="1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IN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  <a:r>
              <a:rPr lang="en-IN" dirty="0" err="1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IN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8">
              <a:buFont typeface="Arial" pitchFamily="34" charset="0"/>
              <a:buChar char="•"/>
            </a:pPr>
            <a:endParaRPr lang="en-IN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heoretically, there is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 limit on the number of formal parameters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C functions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name should adhered to the declaration of identifiers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C.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34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79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Function: Body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body of the function is actually a compound statement that defines the action to be taken by the function.</a:t>
            </a: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err="1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dirty="0" err="1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IN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IN" dirty="0" err="1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IN" dirty="0" err="1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B)</a:t>
            </a:r>
          </a:p>
          <a:p>
            <a:pPr marL="45720" indent="0">
              <a:buNone/>
            </a:pPr>
            <a:r>
              <a:rPr lang="en-IN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" indent="0">
              <a:buNone/>
            </a:pPr>
            <a:r>
              <a:rPr lang="en-IN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temp;</a:t>
            </a:r>
          </a:p>
          <a:p>
            <a:pPr marL="45720" indent="0">
              <a:buNone/>
            </a:pPr>
            <a:r>
              <a:rPr lang="en-IN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while ((B % A) != 0)  </a:t>
            </a:r>
            <a:endParaRPr lang="en-IN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r>
              <a:rPr lang="en-IN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IN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r>
              <a:rPr lang="en-IN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temp = B % A;</a:t>
            </a:r>
          </a:p>
          <a:p>
            <a:pPr marL="45720" indent="0">
              <a:buNone/>
            </a:pPr>
            <a:r>
              <a:rPr lang="en-IN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B = A;</a:t>
            </a:r>
          </a:p>
          <a:p>
            <a:pPr marL="45720" indent="0">
              <a:buNone/>
            </a:pPr>
            <a:r>
              <a:rPr lang="en-IN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A = temp;</a:t>
            </a:r>
          </a:p>
          <a:p>
            <a:pPr marL="45720" indent="0">
              <a:buNone/>
            </a:pPr>
            <a:r>
              <a:rPr lang="en-IN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45720" indent="0">
              <a:buNone/>
            </a:pPr>
            <a:r>
              <a:rPr lang="en-IN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(A);</a:t>
            </a:r>
          </a:p>
          <a:p>
            <a:pPr marL="45720" indent="0">
              <a:buNone/>
            </a:pPr>
            <a:r>
              <a:rPr lang="en-IN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35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391942" y="2743200"/>
            <a:ext cx="2700338" cy="2918048"/>
            <a:chOff x="2554" y="1787"/>
            <a:chExt cx="1701" cy="1669"/>
          </a:xfrm>
        </p:grpSpPr>
        <p:sp>
          <p:nvSpPr>
            <p:cNvPr id="8" name="AutoShape 4"/>
            <p:cNvSpPr>
              <a:spLocks/>
            </p:cNvSpPr>
            <p:nvPr/>
          </p:nvSpPr>
          <p:spPr bwMode="auto">
            <a:xfrm>
              <a:off x="2554" y="1787"/>
              <a:ext cx="726" cy="1669"/>
            </a:xfrm>
            <a:prstGeom prst="rightBrace">
              <a:avLst>
                <a:gd name="adj1" fmla="val 19157"/>
                <a:gd name="adj2" fmla="val 50000"/>
              </a:avLst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6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3384" y="2507"/>
              <a:ext cx="871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6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BODY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974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Function: Call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When a function is called from some other function, the corresponding arguments in the function call are called 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actual arguments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 actual parameters.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formal and actual arguments must match in their data types.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notion of positional parameters is important</a:t>
            </a: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Note</a:t>
            </a:r>
            <a:endParaRPr lang="en-IN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identifiers used as formal arguments are “local”.</a:t>
            </a:r>
          </a:p>
          <a:p>
            <a:pPr lvl="2">
              <a:buFont typeface="Arial" pitchFamily="34" charset="0"/>
              <a:buChar char="•"/>
            </a:pP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 recognized outside the function.</a:t>
            </a:r>
          </a:p>
          <a:p>
            <a:pPr lvl="2">
              <a:buFont typeface="Arial" pitchFamily="34" charset="0"/>
              <a:buChar char="•"/>
            </a:pP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Names of formal and actual arguments may differ.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36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52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Function Not Returning Any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2"/>
            <a:ext cx="8363272" cy="4975447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IN" sz="2400" dirty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IN" sz="2400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IN" sz="2100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2100" dirty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function which prints if a number is divisible by 7 or </a:t>
            </a:r>
            <a:r>
              <a:rPr lang="en-IN" sz="2100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not.</a:t>
            </a:r>
            <a:endParaRPr lang="en-IN" sz="2100" dirty="0">
              <a:solidFill>
                <a:srgbClr val="B808BC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sz="1800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 </a:t>
            </a:r>
            <a:r>
              <a:rPr lang="en-IN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div7 (</a:t>
            </a:r>
            <a:r>
              <a:rPr lang="en-IN" sz="18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pPr marL="45720" indent="0">
              <a:buNone/>
            </a:pPr>
            <a:r>
              <a:rPr lang="en-IN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endParaRPr lang="en-IN" sz="18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r>
              <a:rPr lang="en-IN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IN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if ((</a:t>
            </a:r>
            <a:r>
              <a:rPr lang="en-IN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% 7) == 0)</a:t>
            </a:r>
          </a:p>
          <a:p>
            <a:pPr marL="45720" indent="0">
              <a:buNone/>
            </a:pPr>
            <a:r>
              <a:rPr lang="en-IN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IN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IN" sz="18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(“%d is divisible by 7”, n);</a:t>
            </a:r>
          </a:p>
          <a:p>
            <a:pPr marL="45720" indent="0">
              <a:buNone/>
            </a:pPr>
            <a:r>
              <a:rPr lang="en-IN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IN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else</a:t>
            </a:r>
            <a:endParaRPr lang="en-IN" sz="18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r>
              <a:rPr lang="en-IN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IN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IN" sz="18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(“%d is not divisible by 7”, n</a:t>
            </a:r>
            <a:r>
              <a:rPr lang="en-IN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IN" sz="18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r>
              <a:rPr lang="en-IN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</a:t>
            </a:r>
            <a:r>
              <a:rPr lang="en-IN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" indent="0">
              <a:buNone/>
            </a:pPr>
            <a:r>
              <a:rPr lang="en-IN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lvl="1">
              <a:buFont typeface="Arial" pitchFamily="34" charset="0"/>
              <a:buChar char="•"/>
            </a:pPr>
            <a:endParaRPr lang="en-IN" sz="2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IN" sz="2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nothing </a:t>
            </a:r>
            <a:r>
              <a:rPr lang="en-IN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returned </a:t>
            </a:r>
            <a:endParaRPr lang="en-IN" sz="2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IN" sz="19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return;</a:t>
            </a:r>
          </a:p>
          <a:p>
            <a:pPr lvl="2">
              <a:buFont typeface="Arial" pitchFamily="34" charset="0"/>
              <a:buChar char="•"/>
            </a:pPr>
            <a:r>
              <a:rPr lang="en-IN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IN" sz="2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until reaches right </a:t>
            </a:r>
            <a:r>
              <a:rPr lang="en-IN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parenthesis</a:t>
            </a:r>
          </a:p>
          <a:p>
            <a:pPr lvl="8">
              <a:buFont typeface="Arial" pitchFamily="34" charset="0"/>
              <a:buChar char="•"/>
            </a:pPr>
            <a:endParaRPr lang="en-IN" sz="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IN" sz="2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something returned </a:t>
            </a:r>
            <a:endParaRPr lang="en-IN" sz="2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IN" sz="19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IN" sz="1900" i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en-IN" sz="19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IN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</a:t>
            </a:r>
            <a:r>
              <a:rPr lang="en-IN" sz="19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return(0);</a:t>
            </a:r>
            <a:endParaRPr lang="en-IN" sz="19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37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142162" y="3344416"/>
            <a:ext cx="1958975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OPTIONAL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>
            <a:off x="2406650" y="3573016"/>
            <a:ext cx="4735512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866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Some Points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function 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cannot be defined within another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definitions must be disjoint.</a:t>
            </a: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Nested function calls are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allowed.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calls B, B calls C, C calls D,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etc.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called last will be the first to return.</a:t>
            </a: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function can also call itself, either directly or in a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cycle.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calls B, B calls C, C calls back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</a:t>
            </a:r>
          </a:p>
          <a:p>
            <a:pPr lvl="2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Called 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recursive call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recursion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38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70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Nested Calls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39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4668" y="1556792"/>
            <a:ext cx="4104456" cy="4104456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 &lt;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ncr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r);</a:t>
            </a:r>
          </a:p>
          <a:p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fact (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n);</a:t>
            </a:r>
          </a:p>
          <a:p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m, n, sum=0;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(“%d %d”, &amp;m, &amp;n);</a:t>
            </a:r>
          </a:p>
          <a:p>
            <a:endParaRPr lang="en-US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=1;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&lt;=m;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+=2)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sum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sum + 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ncr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(“Result: %d \n”, sum);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427984" y="1556792"/>
            <a:ext cx="4464496" cy="4104456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ncr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r)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(fact(n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)/fact(r)/fact(n-r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IN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fact (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temp=1;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 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=1;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&lt;=n;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temp 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*=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(temp);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691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363628"/>
            <a:ext cx="3744416" cy="4641696"/>
          </a:xfrm>
        </p:spPr>
        <p:txBody>
          <a:bodyPr>
            <a:normAutofit lnSpcReduction="10000"/>
          </a:bodyPr>
          <a:lstStyle/>
          <a:p>
            <a:pPr marL="365760" lvl="1" indent="0">
              <a:buNone/>
            </a:pPr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Concepts of functions in C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Properties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Benefits</a:t>
            </a:r>
          </a:p>
          <a:p>
            <a:pPr lvl="3"/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Different types of functions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Built-in functions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User-defined functions</a:t>
            </a:r>
          </a:p>
          <a:p>
            <a:pPr lvl="6"/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Scope of variables</a:t>
            </a:r>
          </a:p>
          <a:p>
            <a:pPr lvl="5"/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Parameter passing techniques</a:t>
            </a:r>
          </a:p>
          <a:p>
            <a:pPr lvl="1"/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Today’s discussion…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z="1000" i="1" smtClean="0"/>
              <a:t>CS 11001 : Programming and Data Structures</a:t>
            </a:r>
            <a:endParaRPr lang="en-IN" sz="1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4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#5: © DSamanta</a:t>
            </a:r>
            <a:endParaRPr lang="en-IN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18398" y="1373942"/>
            <a:ext cx="3744416" cy="4641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0">
              <a:buFont typeface="Georgia" pitchFamily="18" charset="0"/>
              <a:buNone/>
            </a:pPr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Macro definition in C</a:t>
            </a:r>
          </a:p>
          <a:p>
            <a:pPr lvl="3"/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Storage class of variables</a:t>
            </a:r>
          </a:p>
          <a:p>
            <a:pPr lvl="6"/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33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Random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Number Generation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generating random number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Prototype defined in  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IN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Follows PRNG (Pseudo-Random Number Generator) algorithm</a:t>
            </a:r>
            <a:endParaRPr lang="en-IN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rand( )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</a:t>
            </a:r>
          </a:p>
          <a:p>
            <a:pPr lvl="2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Returns "random" number between 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RAND_MAX </a:t>
            </a: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rand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IN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get a random number between 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IN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IN" sz="2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(rand() % </a:t>
            </a:r>
            <a:r>
              <a:rPr lang="en-IN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)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en-IN" sz="8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)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</a:t>
            </a:r>
          </a:p>
          <a:p>
            <a:pPr lvl="2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Seeds the random number generator used by the function 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rand()</a:t>
            </a:r>
          </a:p>
          <a:p>
            <a:pPr lvl="2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Takes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unsigned integer value as a seed.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srand</a:t>
            </a:r>
            <a:r>
              <a:rPr lang="en-IN" sz="2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(seed</a:t>
            </a:r>
            <a:r>
              <a:rPr lang="en-IN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" indent="0">
              <a:buNone/>
            </a:pPr>
            <a:endParaRPr lang="en-IN" sz="20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40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83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64117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Randomizing die-rolling program </a:t>
            </a:r>
            <a:endParaRPr lang="en-IN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41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1560" y="1052736"/>
            <a:ext cx="6984776" cy="4896544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time.h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t;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time_t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unsigned seed;</a:t>
            </a:r>
          </a:p>
          <a:p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Initialize random number generator */</a:t>
            </a:r>
            <a:endParaRPr lang="en-US" alt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srand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((unsigned)time(&amp;t));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Print 10 random numbers between 1 and 6 */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for(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=1;i&lt;=10;i++)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	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(“%d”,1+rand()%6);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(i%5 == 0)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(“\n”);</a:t>
            </a:r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448120" y="4318980"/>
            <a:ext cx="3468316" cy="9822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6         1         4         6         2</a:t>
            </a: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1         6         1         6         4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482296" y="3959554"/>
            <a:ext cx="1399964" cy="47755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50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Scope of Variables in C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42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Scope of Variables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43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71600" y="1484784"/>
            <a:ext cx="6984776" cy="4464496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 &lt;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myProc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   </a:t>
            </a:r>
            <a:r>
              <a:rPr lang="en-IN" alt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= 2;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while( </a:t>
            </a:r>
            <a:r>
              <a:rPr lang="en-IN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==2 )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IN" alt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IN" altLang="en-US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altLang="en-US" sz="1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3;</a:t>
            </a:r>
          </a:p>
          <a:p>
            <a:r>
              <a:rPr lang="en-IN" alt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altLang="en-US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"A = %d\n", </a:t>
            </a:r>
            <a:r>
              <a:rPr lang="en-IN" alt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IN" alt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alt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IN" alt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  <a:endParaRPr lang="en-IN" altLang="en-US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IN" altLang="en-US" sz="14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"A = %d\n", A);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4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alt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1;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4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myProc</a:t>
            </a:r>
            <a:r>
              <a:rPr lang="en-US" alt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14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4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"A = %d\n", </a:t>
            </a:r>
            <a:r>
              <a:rPr lang="en-US" alt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401644" y="4437112"/>
            <a:ext cx="1109464" cy="128320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Output!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3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2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1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399" y="1772816"/>
            <a:ext cx="428400" cy="428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824" y="2455976"/>
            <a:ext cx="428400" cy="428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1512" y="3037520"/>
            <a:ext cx="428400" cy="428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82312" y="4941168"/>
            <a:ext cx="469200" cy="4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35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Scope of Variables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44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71600" y="1484784"/>
            <a:ext cx="6984776" cy="4464496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 &lt;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myProc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   </a:t>
            </a:r>
            <a:r>
              <a:rPr lang="en-IN" alt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= 2;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while( </a:t>
            </a:r>
            <a:r>
              <a:rPr lang="en-IN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==2 )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IN" alt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IN" altLang="en-US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altLang="en-US" sz="1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3;</a:t>
            </a:r>
          </a:p>
          <a:p>
            <a:r>
              <a:rPr lang="en-IN" alt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altLang="en-US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"A = %d\n", </a:t>
            </a:r>
            <a:r>
              <a:rPr lang="en-IN" alt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IN" alt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alt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IN" alt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  <a:endParaRPr lang="en-IN" altLang="en-US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IN" altLang="en-US" sz="14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"A = %d\n", A);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en-US" sz="14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4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myProc</a:t>
            </a:r>
            <a:r>
              <a:rPr lang="en-US" alt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en-US" sz="14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4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"A = %d\n", </a:t>
            </a:r>
            <a:r>
              <a:rPr lang="en-US" alt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401644" y="4437112"/>
            <a:ext cx="1109464" cy="128320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Output!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3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2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1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399" y="1772816"/>
            <a:ext cx="428400" cy="428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824" y="2455976"/>
            <a:ext cx="428400" cy="428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1512" y="3037520"/>
            <a:ext cx="428400" cy="42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06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Scope of a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Variable : Illustration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Temp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45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1340768"/>
            <a:ext cx="6048672" cy="468964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print(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a)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("3.1 in function value of a: %d\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n",a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a+=23;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("3.2 in function value of a: %d\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n",a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main()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a=10,i=0;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("1. value of a: %d\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n",a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while(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&lt;1) 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a=20;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("2. value of a: %d\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n",a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("3. value of a: %d\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n",a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print(a);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("4. VALUE of a: %d\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n",a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958656" y="1796246"/>
            <a:ext cx="2952328" cy="43204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 in function value of a: 10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958656" y="2339753"/>
            <a:ext cx="2952328" cy="43204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 in function value of a: 33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958656" y="3335166"/>
            <a:ext cx="1781696" cy="43204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value of a: 10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940152" y="4437112"/>
            <a:ext cx="1800200" cy="43204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value of a: 20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945832" y="5059872"/>
            <a:ext cx="1794520" cy="43204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value of a: 10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940152" y="5529933"/>
            <a:ext cx="1800200" cy="43204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value of a: 10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436096" y="2060848"/>
            <a:ext cx="48433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36096" y="2492896"/>
            <a:ext cx="48433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067944" y="3573017"/>
            <a:ext cx="185248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042544" y="5305613"/>
            <a:ext cx="185248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046736" y="5733256"/>
            <a:ext cx="185248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347468" y="4657328"/>
            <a:ext cx="153905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82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7488832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Parameter Passing Techniques in C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46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00100"/>
            <a:ext cx="8712968" cy="78519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Parameter </a:t>
            </a: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Passing Techniques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Used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when invoking functions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Font typeface="Arial" pitchFamily="34" charset="0"/>
              <a:buChar char="•"/>
            </a:pPr>
            <a:endParaRPr lang="en-IN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Technique 1: </a:t>
            </a:r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Call </a:t>
            </a:r>
            <a:r>
              <a:rPr lang="en-IN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  <a:endParaRPr lang="en-IN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Passes the value of the argument to the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function.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Execution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the function does not affect the original.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Used when function does not need to modify argument.</a:t>
            </a:r>
          </a:p>
          <a:p>
            <a:pPr lvl="2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Avoids accidental changes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Font typeface="Arial" pitchFamily="34" charset="0"/>
              <a:buChar char="•"/>
            </a:pPr>
            <a:endParaRPr lang="en-IN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Technique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IN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Call by </a:t>
            </a:r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reference</a:t>
            </a:r>
            <a:endParaRPr lang="en-IN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Passes the reference to the original argument.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Execution of the function may affect the original.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 directly supported in C – can be effected by using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pointers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47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06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Call by Value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48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1560" y="1331640"/>
            <a:ext cx="5184576" cy="468964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&lt;stdio.h&gt;</a:t>
            </a:r>
          </a:p>
          <a:p>
            <a:endParaRPr lang="pt-BR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swap </a:t>
            </a:r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 int y)</a:t>
            </a:r>
            <a:endParaRPr lang="pt-BR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x = x + y;</a:t>
            </a: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y = x – y;</a:t>
            </a: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x = x – y;</a:t>
            </a:r>
          </a:p>
          <a:p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pt-BR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return;</a:t>
            </a:r>
          </a:p>
          <a:p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int a, b;</a:t>
            </a:r>
            <a:endParaRPr lang="pt-BR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scanf (“a = %d, b = %d”, &amp;a, &amp;b);</a:t>
            </a:r>
            <a:endParaRPr lang="pt-BR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swap(a, b);</a:t>
            </a:r>
            <a:endParaRPr lang="pt-BR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printf </a:t>
            </a:r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(“a = %d, b = %d”, 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908" y="1385248"/>
            <a:ext cx="3743400" cy="312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84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Call by Reference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49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1560" y="1331640"/>
            <a:ext cx="5184576" cy="468964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&lt;stdio.h&gt;</a:t>
            </a:r>
          </a:p>
          <a:p>
            <a:endParaRPr lang="pt-BR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swap </a:t>
            </a:r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*x, int *y)</a:t>
            </a:r>
            <a:endParaRPr lang="pt-BR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*x = *x + *y;</a:t>
            </a: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*y = *x – *y;</a:t>
            </a: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*x = *x – *y;</a:t>
            </a:r>
          </a:p>
          <a:p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pt-BR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return;</a:t>
            </a:r>
          </a:p>
          <a:p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int a, b;</a:t>
            </a:r>
            <a:endParaRPr lang="pt-BR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scanf (“a = %d, b = %d”, &amp;a, &amp;b);</a:t>
            </a:r>
            <a:endParaRPr lang="pt-BR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swap(&amp;a, &amp;b);</a:t>
            </a:r>
            <a:endParaRPr lang="pt-BR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printf </a:t>
            </a:r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(“a = %d, b = %d”, 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3976" y="1340768"/>
            <a:ext cx="4202400" cy="312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97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Concepts of Functions in C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21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Passing Arrays to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 array name can be used as an argument to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function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Permits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entire array to be passed to the function.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Array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 is passed as the parameter, which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effectively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address of the first element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Rules: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array name must appear by itself as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argument, without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brackets or subscripts.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corresponding formal argument is written in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same manner.</a:t>
            </a:r>
          </a:p>
          <a:p>
            <a:pPr lvl="2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Declared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 writing the array name with a pair of empty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brackets.</a:t>
            </a:r>
          </a:p>
          <a:p>
            <a:pPr lvl="2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Dimension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 required number of elements to be passed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 a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separate parameter.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50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5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Minimum of a </a:t>
            </a: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Set </a:t>
            </a: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N</a:t>
            </a: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umbers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51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1560" y="1331640"/>
            <a:ext cx="5184576" cy="468964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&lt;stdio.h&gt;</a:t>
            </a:r>
          </a:p>
          <a:p>
            <a:endParaRPr lang="pt-BR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minimum (int x[], int size)</a:t>
            </a: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int </a:t>
            </a:r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i, min = 99999;</a:t>
            </a:r>
          </a:p>
          <a:p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for </a:t>
            </a:r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(i=0; i&lt;size; i++)</a:t>
            </a:r>
          </a:p>
          <a:p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(min &gt; x[i])</a:t>
            </a:r>
          </a:p>
          <a:p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min </a:t>
            </a:r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x[i];</a:t>
            </a: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(min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int </a:t>
            </a:r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a[100], i, n;</a:t>
            </a:r>
          </a:p>
          <a:p>
            <a:endParaRPr lang="pt-BR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scanf </a:t>
            </a:r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(“%d”, &amp;n);</a:t>
            </a:r>
          </a:p>
          <a:p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for </a:t>
            </a:r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(i=0; i&lt;n; i++)</a:t>
            </a:r>
          </a:p>
          <a:p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scanf </a:t>
            </a:r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(“%d”, &amp;a[i]);</a:t>
            </a:r>
          </a:p>
          <a:p>
            <a:endParaRPr lang="pt-BR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printf </a:t>
            </a:r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(“\n Minimum 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%d”,minimum(a,n);</a:t>
            </a: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347426" y="2527784"/>
            <a:ext cx="2384270" cy="244827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also write</a:t>
            </a:r>
          </a:p>
          <a:p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x[100];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the way the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is written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makes it general; it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works with arrays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any size.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915816" y="2132856"/>
            <a:ext cx="3413478" cy="5040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65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Macro Definition in C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52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43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#define: Macro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Pre-processor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directive in the following form:</a:t>
            </a: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  string1  string2</a:t>
            </a: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Replaces string1 by string2 wherever it occurs before compilation. </a:t>
            </a: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example:-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  PI  3.1415926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53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05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  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IN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header section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treats as global declaration</a:t>
            </a:r>
            <a:endParaRPr lang="en-IN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54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9512" y="188640"/>
            <a:ext cx="871296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#define: Macro Definition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9552" y="2305845"/>
            <a:ext cx="3729260" cy="2414364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altLang="en-US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PI </a:t>
            </a:r>
            <a:r>
              <a:rPr lang="en-IN" altLang="en-U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3.1415926</a:t>
            </a:r>
          </a:p>
          <a:p>
            <a:endParaRPr lang="en-IN" altLang="en-US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float </a:t>
            </a:r>
            <a:r>
              <a:rPr lang="en-IN" altLang="en-U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 = 4.0, area</a:t>
            </a:r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altLang="en-U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area = PI*r*r</a:t>
            </a:r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246960" y="2343945"/>
            <a:ext cx="3600400" cy="2376264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altLang="en-US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IN" altLang="en-US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float </a:t>
            </a:r>
            <a:r>
              <a:rPr lang="en-IN" altLang="en-U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 = 4.0, area</a:t>
            </a:r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altLang="en-U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area = 3.1415926*r*r</a:t>
            </a:r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4551362" y="3494771"/>
            <a:ext cx="346075" cy="230188"/>
          </a:xfrm>
          <a:prstGeom prst="rightArrow">
            <a:avLst>
              <a:gd name="adj1" fmla="val 50000"/>
              <a:gd name="adj2" fmla="val 37586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004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Macro with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rguments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statement may be used with arguments.</a:t>
            </a:r>
          </a:p>
          <a:p>
            <a:pPr marL="365760" lvl="1" indent="0">
              <a:buNone/>
            </a:pPr>
            <a:endParaRPr lang="en-IN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>
              <a:buNone/>
            </a:pP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IN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endParaRPr lang="en-IN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>
              <a:buNone/>
            </a:pPr>
            <a:r>
              <a:rPr lang="en-IN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  </a:t>
            </a:r>
            <a:r>
              <a:rPr lang="en-IN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</a:t>
            </a:r>
            <a:r>
              <a:rPr lang="en-IN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   x*x</a:t>
            </a:r>
          </a:p>
          <a:p>
            <a:pPr lvl="1"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IN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N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</a:t>
            </a:r>
            <a:r>
              <a:rPr lang="en-IN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(a) + </a:t>
            </a:r>
            <a:r>
              <a:rPr lang="en-IN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</a:t>
            </a:r>
            <a:r>
              <a:rPr lang="en-IN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(30);   </a:t>
            </a:r>
            <a:r>
              <a:rPr lang="en-IN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 = a*a + 30*30;</a:t>
            </a:r>
          </a:p>
          <a:p>
            <a:pPr marL="45720" indent="0">
              <a:buNone/>
            </a:pP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IN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N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</a:t>
            </a:r>
            <a:r>
              <a:rPr lang="en-IN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(2+5);            r </a:t>
            </a:r>
            <a:r>
              <a:rPr lang="en-IN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N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2+5*2+5;</a:t>
            </a:r>
            <a:endParaRPr lang="en-IN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macro definition should have been written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endParaRPr lang="en-I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#</a:t>
            </a:r>
            <a:r>
              <a:rPr lang="en-IN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  </a:t>
            </a:r>
            <a:r>
              <a:rPr lang="en-IN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</a:t>
            </a:r>
            <a:r>
              <a:rPr lang="en-IN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  (x)*(x</a:t>
            </a:r>
            <a:r>
              <a:rPr lang="en-IN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                                 				</a:t>
            </a:r>
          </a:p>
          <a:p>
            <a:pPr marL="45720" indent="0">
              <a:buNone/>
            </a:pPr>
            <a:r>
              <a:rPr lang="en-IN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 = </a:t>
            </a:r>
            <a:r>
              <a:rPr lang="en-IN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</a:t>
            </a:r>
            <a:r>
              <a:rPr lang="en-IN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en-IN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 r = </a:t>
            </a:r>
            <a:r>
              <a:rPr lang="en-IN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en-IN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)*(</a:t>
            </a:r>
            <a:r>
              <a:rPr lang="en-IN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en-IN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55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37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 Storage Classes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56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6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3753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Storage Class of Variables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refers to the permanence of a variable, and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its scope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within a program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5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5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Four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storage class specifications in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lvl="7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Automatic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auto</a:t>
            </a:r>
          </a:p>
          <a:p>
            <a:pPr lvl="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External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extern</a:t>
            </a:r>
          </a:p>
          <a:p>
            <a:pPr lvl="7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Static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static</a:t>
            </a:r>
          </a:p>
          <a:p>
            <a:pPr lvl="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Register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register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57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2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Automatic Variables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These are always declared within a function and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local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the function in which they are declared.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Scope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confined to that function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default storage class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specification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4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variables are considered as auto unless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explicitly specified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otherwise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keyword 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optional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automatic variable does not retain its value once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control is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transferred out of its defining function.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58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84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Auto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59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19672" y="908721"/>
            <a:ext cx="5904656" cy="5263480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altLang="en-US" sz="16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IN" altLang="en-US" sz="16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factorial(</a:t>
            </a:r>
            <a:r>
              <a:rPr lang="en-IN" altLang="en-US" sz="16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m)</a:t>
            </a:r>
          </a:p>
          <a:p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 </a:t>
            </a:r>
            <a:r>
              <a:rPr lang="en-IN" altLang="en-US" sz="16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6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6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1;</a:t>
            </a:r>
          </a:p>
          <a:p>
            <a:endParaRPr lang="en-IN" altLang="en-US" sz="16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 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6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=1; </a:t>
            </a:r>
            <a:r>
              <a:rPr lang="en-IN" altLang="en-US" sz="16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&lt;=m; </a:t>
            </a:r>
            <a:r>
              <a:rPr lang="en-IN" altLang="en-US" sz="16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temp 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temp * </a:t>
            </a:r>
            <a:r>
              <a:rPr lang="en-IN" altLang="en-US" sz="16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(temp);</a:t>
            </a:r>
          </a:p>
          <a:p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IN" altLang="en-US" sz="16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main()</a:t>
            </a:r>
          </a:p>
          <a:p>
            <a:r>
              <a:rPr lang="pt-BR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t-BR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altLang="en-US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pt-BR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n;</a:t>
            </a:r>
          </a:p>
          <a:p>
            <a:r>
              <a:rPr lang="pt-BR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 </a:t>
            </a:r>
            <a:r>
              <a:rPr lang="pt-BR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(n=1; n&lt;=10; n++)</a:t>
            </a:r>
          </a:p>
          <a:p>
            <a:r>
              <a:rPr lang="pt-BR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printf </a:t>
            </a:r>
            <a:r>
              <a:rPr lang="pt-BR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(“%d! = %d \n</a:t>
            </a:r>
            <a:r>
              <a:rPr lang="pt-BR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”,n</a:t>
            </a:r>
            <a:r>
              <a:rPr lang="pt-BR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factorial (n));</a:t>
            </a:r>
          </a:p>
          <a:p>
            <a:r>
              <a:rPr lang="pt-BR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6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51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 language is termed as </a:t>
            </a:r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function-oriented programming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Every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program consists of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 more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Font typeface="Arial" pitchFamily="34" charset="0"/>
              <a:buChar char="•"/>
            </a:pPr>
            <a:endParaRPr lang="en-IN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concept is based on the “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divide-and conquer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policy</a:t>
            </a:r>
          </a:p>
          <a:p>
            <a:pPr lvl="2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large program can be decomposed into a number of relatively smaller segments</a:t>
            </a:r>
          </a:p>
          <a:p>
            <a:pPr lvl="3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Easy to code, debug, maintain, etc.</a:t>
            </a:r>
          </a:p>
          <a:p>
            <a:pPr lvl="8"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C, there is 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 limit on the number of such functions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a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program.</a:t>
            </a:r>
          </a:p>
          <a:p>
            <a:pPr lvl="2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C programs,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any function can call any other function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as many time as it may be.</a:t>
            </a:r>
          </a:p>
          <a:p>
            <a:pPr lvl="8">
              <a:buFont typeface="Arial" pitchFamily="34" charset="0"/>
              <a:buChar char="•"/>
            </a:pPr>
            <a:endParaRPr lang="en-IN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these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functions, there shall be one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must be called “main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  <a:endParaRPr lang="en-IN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3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Execution of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program always begins by carrying out the instructions in “main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28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Static Variables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Static variables are defined within individual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functions and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have the same scope as automatic variables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Unlike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automatic variables, static variables retain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their values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throughout the life of the program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function is exited and re-entered at a later time,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static 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variables defined within that function will retain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their previous 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Initial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values can be included in the static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variable declaration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>
              <a:buFont typeface="Arial" pitchFamily="34" charset="0"/>
              <a:buChar char="•"/>
            </a:pP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 initialized only once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 of using static variable: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Count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number of times a function is called.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60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86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Static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61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198" y="1124744"/>
            <a:ext cx="5715001" cy="4896544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altLang="en-US" sz="16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print()</a:t>
            </a:r>
          </a:p>
          <a:p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6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 = 0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6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("Hello World!! ");</a:t>
            </a:r>
          </a:p>
          <a:p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count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6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("is printing %d </a:t>
            </a:r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.\</a:t>
            </a:r>
            <a:r>
              <a:rPr lang="en-IN" altLang="en-US" sz="16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n",count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IN" altLang="en-US" sz="16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6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6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while(</a:t>
            </a:r>
            <a:r>
              <a:rPr lang="en-IN" altLang="en-US" sz="16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&lt;10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n-IN" altLang="en-US" sz="16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 </a:t>
            </a:r>
            <a:endParaRPr lang="en-IN" altLang="en-US" sz="16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print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sz="16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IN" altLang="en-US" sz="16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0</a:t>
            </a:r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6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85811" y="3038736"/>
            <a:ext cx="3538736" cy="3133464"/>
          </a:xfrm>
          <a:prstGeom prst="roundRect">
            <a:avLst>
              <a:gd name="adj" fmla="val 653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1 times.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times.</a:t>
            </a:r>
          </a:p>
        </p:txBody>
      </p:sp>
    </p:spTree>
    <p:extLst>
      <p:ext uri="{BB962C8B-B14F-4D97-AF65-F5344CB8AC3E}">
        <p14:creationId xmlns:p14="http://schemas.microsoft.com/office/powerpoint/2010/main" val="268375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Static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62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198" y="1124744"/>
            <a:ext cx="5715001" cy="4896544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altLang="en-US" sz="16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print()</a:t>
            </a:r>
          </a:p>
          <a:p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6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 = 0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6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("Hello World!! ");</a:t>
            </a:r>
          </a:p>
          <a:p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count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6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("is printing %d </a:t>
            </a:r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.\</a:t>
            </a:r>
            <a:r>
              <a:rPr lang="en-IN" altLang="en-US" sz="16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n",count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IN" altLang="en-US" sz="16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6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6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while(</a:t>
            </a:r>
            <a:r>
              <a:rPr lang="en-IN" altLang="en-US" sz="16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&lt;10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n-IN" altLang="en-US" sz="16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 </a:t>
            </a:r>
            <a:endParaRPr lang="en-IN" altLang="en-US" sz="16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print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sz="16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IN" altLang="en-US" sz="16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0</a:t>
            </a:r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6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85811" y="3038736"/>
            <a:ext cx="3538736" cy="3133464"/>
          </a:xfrm>
          <a:prstGeom prst="roundRect">
            <a:avLst>
              <a:gd name="adj" fmla="val 653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Output!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1 times.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2 times.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3 times.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4 times.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5 times.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6 times.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7 times.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8 times.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9 times.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10 times.</a:t>
            </a:r>
          </a:p>
        </p:txBody>
      </p:sp>
    </p:spTree>
    <p:extLst>
      <p:ext uri="{BB962C8B-B14F-4D97-AF65-F5344CB8AC3E}">
        <p14:creationId xmlns:p14="http://schemas.microsoft.com/office/powerpoint/2010/main" val="175704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External Variables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not confined to single functions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7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Declare them outside the function, at the beginning.</a:t>
            </a:r>
          </a:p>
          <a:p>
            <a:pPr lvl="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scope extends from the point of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definition through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remainder of the program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may span more than one functions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7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Also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called global variables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Alternate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way of declaring global variables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63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72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Global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64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3528" y="1124744"/>
            <a:ext cx="5472608" cy="468964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xtern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 = 0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IN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("Hello World!! ");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count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IN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while(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&lt;10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n-IN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endParaRPr lang="en-IN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print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("is printing %d times.\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n",count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IN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0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436096" y="2420888"/>
            <a:ext cx="3538736" cy="3133464"/>
          </a:xfrm>
          <a:prstGeom prst="roundRect">
            <a:avLst>
              <a:gd name="adj" fmla="val 653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Output!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1 times.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2 times.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3 times.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4 times.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5 times.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6 times.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7 times.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8 times.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9 times.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World!! is printing 10 times.</a:t>
            </a:r>
          </a:p>
        </p:txBody>
      </p:sp>
    </p:spTree>
    <p:extLst>
      <p:ext uri="{BB962C8B-B14F-4D97-AF65-F5344CB8AC3E}">
        <p14:creationId xmlns:p14="http://schemas.microsoft.com/office/powerpoint/2010/main" val="320884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Static versus Extern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65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3528" y="1124744"/>
            <a:ext cx="3888432" cy="468964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print()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static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count=0;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("Hello World!! ");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count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("is printing %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   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times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.\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n",count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IN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while(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&lt;10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n-IN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endParaRPr lang="en-IN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print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IN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0;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98368" y="1136328"/>
            <a:ext cx="3888432" cy="468964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xtern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count=0;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print()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("Hello World!! ");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count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IN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while(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&lt;10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n-IN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endParaRPr lang="en-IN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print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("is printing %d </a:t>
            </a:r>
            <a:endParaRPr lang="en-IN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times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.\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n",count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IN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0;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79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Register Variables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These variables are stored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high-speed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registers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within the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CPU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Commonly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used variables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like loop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variables/counters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may be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declared as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register variables.</a:t>
            </a:r>
          </a:p>
          <a:p>
            <a:pPr lvl="6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Results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increase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execution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speed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6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User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suggest, but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allocation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done by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compiler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66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81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 Register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Variables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67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41730" y="1772816"/>
            <a:ext cx="6990710" cy="3816424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20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en-IN" altLang="en-US" sz="20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sz="20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sz="20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20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IN" altLang="en-US" sz="20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sz="20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20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altLang="en-US" sz="20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20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20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sum;</a:t>
            </a:r>
          </a:p>
          <a:p>
            <a:r>
              <a:rPr lang="en-IN" altLang="en-US" sz="20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register </a:t>
            </a:r>
            <a:r>
              <a:rPr lang="en-IN" altLang="en-US" sz="20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20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</a:t>
            </a:r>
            <a:r>
              <a:rPr lang="en-IN" altLang="en-US" sz="20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IN" altLang="en-US" sz="20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20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for(count=0;count&lt;20;count</a:t>
            </a:r>
            <a:r>
              <a:rPr lang="en-IN" altLang="en-US" sz="20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IN" altLang="en-US" sz="20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sum=</a:t>
            </a:r>
            <a:r>
              <a:rPr lang="en-IN" altLang="en-US" sz="20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sum+count</a:t>
            </a:r>
            <a:r>
              <a:rPr lang="en-IN" altLang="en-US" sz="20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IN" altLang="en-US" sz="20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20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20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20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20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IN" altLang="en-US" sz="20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nSum</a:t>
            </a:r>
            <a:r>
              <a:rPr lang="en-IN" altLang="en-US" sz="20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Numbers:%d", sum);</a:t>
            </a:r>
          </a:p>
          <a:p>
            <a:r>
              <a:rPr lang="en-IN" altLang="en-US" sz="20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return(0</a:t>
            </a:r>
            <a:r>
              <a:rPr lang="en-IN" altLang="en-US" sz="20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altLang="en-US" sz="20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20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46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Any question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710" y="1628800"/>
            <a:ext cx="2304256" cy="3584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467544" y="692696"/>
            <a:ext cx="8229600" cy="93610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altLang="zh-CN" sz="6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Any question?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5301208"/>
            <a:ext cx="7704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You may post your question(s) at the “Discussion Forum” maintained in the course Web page.</a:t>
            </a:r>
            <a:endParaRPr lang="en-IN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68</a:t>
            </a:fld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#5: © DSamanta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595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Problems for Ponder…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#5: © DSamanta</a:t>
            </a:r>
            <a:endParaRPr lang="en-IN" sz="1000" b="0" i="1" dirty="0"/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323528" y="915556"/>
            <a:ext cx="8363272" cy="525664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8862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Explain what is likely to happen when the following situations are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any C program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 arguments are less than the formal arguments in a function.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type of one of the actual arguments does not match with the type of the corresponding formal argument.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type of the expression in return(expr); does no match with the type of the function.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same variable name is declared in two different functions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to a variable name, which is not declared in anywhere in the program</a:t>
            </a:r>
            <a:endParaRPr lang="en-US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lvl="1" indent="0">
              <a:lnSpc>
                <a:spcPct val="150000"/>
              </a:lnSpc>
              <a:buNone/>
            </a:pPr>
            <a:endParaRPr lang="en-US" sz="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862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whether the following statements are true or false.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 should be arranged in the order in which they are called.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function can return only one value.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pass nay number of arguments to a function.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function in C should have at least one argument.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function always returns an integer values.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function ca call itself.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function should have a return statement.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endParaRPr 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50000"/>
              </a:lnSpc>
              <a:buNone/>
            </a:pPr>
            <a:endParaRPr lang="en-US" sz="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454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Properties of C Functions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endParaRPr lang="en-IN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self-contained program segment that carries out some specific, well-defined task.</a:t>
            </a:r>
          </a:p>
          <a:p>
            <a:pPr lvl="1"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will carry out its intended action whenever it is called or invoked.</a:t>
            </a:r>
          </a:p>
          <a:p>
            <a:pPr marL="365760" lvl="1" indent="0">
              <a:buNone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general, a function will process information that is passed to it from the calling portion of the program, and 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returns a single value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Information is passed to the function via special identifiers called 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arguments or parameters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value is returned by the “return” statement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functions may not return anything.</a:t>
            </a:r>
          </a:p>
          <a:p>
            <a:pPr lvl="2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Return data type specified as “void”.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98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Problems for Ponder…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#5: © DSamanta</a:t>
            </a:r>
            <a:endParaRPr lang="en-IN" sz="1000" b="0" i="1" dirty="0"/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323528" y="915556"/>
            <a:ext cx="8363272" cy="52566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88620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of the following function definitions are invalid? Why?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verage(x, y, z);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qrt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n);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Rand();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ower (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x,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n)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ouble minimum(float x; float y);</a:t>
            </a:r>
          </a:p>
          <a:p>
            <a:pPr marL="365760" lvl="1" indent="0">
              <a:lnSpc>
                <a:spcPct val="150000"/>
              </a:lnSpc>
              <a:buNone/>
            </a:pPr>
            <a:endParaRPr lang="en-US" sz="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8620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is the function prototype to retune the value of x/y.</a:t>
            </a:r>
          </a:p>
          <a:p>
            <a:pPr marL="36576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200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divide(x, y)</a:t>
            </a:r>
          </a:p>
          <a:p>
            <a:pPr marL="36576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x; float y;</a:t>
            </a:r>
          </a:p>
          <a:p>
            <a:pPr marL="36576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36576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(x/y);</a:t>
            </a:r>
          </a:p>
          <a:p>
            <a:pPr marL="36576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will be the value of the following function calls</a:t>
            </a:r>
          </a:p>
          <a:p>
            <a:pPr marL="70866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ivide (10, 2);</a:t>
            </a:r>
          </a:p>
          <a:p>
            <a:pPr marL="70866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ivide (4.5, 1.0);</a:t>
            </a:r>
          </a:p>
          <a:p>
            <a:pPr marL="70866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ivide (1, 0);</a:t>
            </a:r>
          </a:p>
          <a:p>
            <a:pPr marL="45720" indent="0">
              <a:lnSpc>
                <a:spcPct val="150000"/>
              </a:lnSpc>
              <a:buNone/>
            </a:pPr>
            <a:endParaRPr lang="en-US" sz="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70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903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Problems for Ponder…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#5: © DSamanta</a:t>
            </a:r>
            <a:endParaRPr lang="en-IN" sz="1000" b="0" i="1" dirty="0"/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323528" y="915556"/>
            <a:ext cx="8363272" cy="52566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88620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output of the following program.</a:t>
            </a:r>
          </a:p>
          <a:p>
            <a:pPr marL="45720" indent="0">
              <a:lnSpc>
                <a:spcPct val="150000"/>
              </a:lnSpc>
              <a:buNone/>
            </a:pP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#include &lt;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p, q;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producr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j);</a:t>
            </a:r>
          </a:p>
          <a:p>
            <a:pPr marL="36576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void main () {</a:t>
            </a:r>
          </a:p>
          <a:p>
            <a:pPr marL="36576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	    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10, y = 20;</a:t>
            </a:r>
          </a:p>
          <a:p>
            <a:pPr marL="36576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	     p = product(x, y);</a:t>
            </a:r>
          </a:p>
          <a:p>
            <a:pPr marL="36576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q = product(p, product(x,2));</a:t>
            </a:r>
          </a:p>
          <a:p>
            <a:pPr marL="36576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(“%d %d \n”, p, q);</a:t>
            </a:r>
          </a:p>
          <a:p>
            <a:pPr marL="36576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36576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producr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b){</a:t>
            </a:r>
          </a:p>
          <a:p>
            <a:pPr marL="36576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return(a*b);</a:t>
            </a:r>
          </a:p>
          <a:p>
            <a:pPr marL="36576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576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8620" indent="-342900">
              <a:lnSpc>
                <a:spcPct val="150000"/>
              </a:lnSpc>
              <a:buFont typeface="+mj-lt"/>
              <a:buAutoNum type="arabicPeriod" startAt="6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will be the output of the following programs given that s = “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d%samanta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”;</a:t>
            </a:r>
          </a:p>
          <a:p>
            <a:pPr marL="45720" indent="0">
              <a:lnSpc>
                <a:spcPct val="150000"/>
              </a:lnSpc>
              <a:buNone/>
            </a:pPr>
            <a:endParaRPr lang="en-US" sz="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0866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rintf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(s);</a:t>
            </a:r>
          </a:p>
          <a:p>
            <a:pPr marL="70866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0866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rintf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(“%s”, s);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71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762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Problems for Ponder…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#5: © DSamanta</a:t>
            </a:r>
            <a:endParaRPr lang="en-IN" sz="1000" b="0" i="1" dirty="0"/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323528" y="915556"/>
            <a:ext cx="8363272" cy="52566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88620" indent="-342900">
              <a:lnSpc>
                <a:spcPct val="150000"/>
              </a:lnSpc>
              <a:buFont typeface="+mj-lt"/>
              <a:buAutoNum type="arabicPeriod" startAt="7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 returns anything? If so, what it returns?</a:t>
            </a:r>
          </a:p>
          <a:p>
            <a:pPr marL="388620" indent="-342900">
              <a:lnSpc>
                <a:spcPct val="150000"/>
              </a:lnSpc>
              <a:buFont typeface="+mj-lt"/>
              <a:buAutoNum type="arabicPeriod" startAt="7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format for printing  a number in hexadecimal format?</a:t>
            </a:r>
          </a:p>
          <a:p>
            <a:pPr marL="388620" indent="-342900">
              <a:lnSpc>
                <a:spcPct val="150000"/>
              </a:lnSpc>
              <a:buFont typeface="+mj-lt"/>
              <a:buAutoNum type="arabicPeriod" startAt="7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 returns anything? If so, what it returns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88620" indent="-342900">
              <a:lnSpc>
                <a:spcPct val="150000"/>
              </a:lnSpc>
              <a:buFont typeface="+mj-lt"/>
              <a:buAutoNum type="arabicPeriod" startAt="7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using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 one can read the string “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ebasis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Samanta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typed on the keyboard?</a:t>
            </a:r>
          </a:p>
          <a:p>
            <a:pPr marL="388620" indent="-342900">
              <a:lnSpc>
                <a:spcPct val="150000"/>
              </a:lnSpc>
              <a:buFont typeface="+mj-lt"/>
              <a:buAutoNum type="arabicPeriod" startAt="7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the following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statements will print?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);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(“\n \n”);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(“%d”, 6789);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(“%6d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”, 6789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(“%2d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”, 6789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(“%-6d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”, 6789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(“%.6d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”, 6789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(“%7.4d”, 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6789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(“%2.2f”, 456.789);</a:t>
            </a:r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endParaRPr lang="en-US" sz="12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72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230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Problems for Ponder…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#5: © DSamanta</a:t>
            </a:r>
            <a:endParaRPr lang="en-IN" sz="1000" b="0" i="1" dirty="0"/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323528" y="915556"/>
            <a:ext cx="8363272" cy="52566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88620" indent="-342900">
              <a:lnSpc>
                <a:spcPct val="150000"/>
              </a:lnSpc>
              <a:buFont typeface="+mj-lt"/>
              <a:buAutoNum type="arabicPeriod" startAt="12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the following program segments will print?</a:t>
            </a:r>
          </a:p>
          <a:p>
            <a:pPr marL="98298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 = 65;</a:t>
            </a:r>
          </a:p>
          <a:p>
            <a:pPr marL="36576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(“%c \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n”,d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576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8298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 startAt="2"/>
            </a:pP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 c = ‘\t’;</a:t>
            </a:r>
          </a:p>
          <a:p>
            <a:pPr marL="36576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(“%d \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n”,c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576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88620" indent="-342900">
              <a:lnSpc>
                <a:spcPct val="150000"/>
              </a:lnSpc>
              <a:buFont typeface="+mj-lt"/>
              <a:buAutoNum type="arabicPeriod" startAt="12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response to the input statement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(“%4d %c %f”, &amp;x, &amp;y, &amp;z);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The following data is keyed in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05011964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What values does the computer assigns to the variable x, y and z?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endParaRPr lang="en-US" sz="12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73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284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07504" y="404664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Problems for Practice…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74</a:t>
            </a:fld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sz="1000" b="0" i="1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lnSpc>
                <a:spcPct val="150000"/>
              </a:lnSpc>
              <a:buNone/>
            </a:pP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You can check the Moodle course management system for a set of problems for your own practice.</a:t>
            </a:r>
          </a:p>
          <a:p>
            <a:pPr lvl="8"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8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Login to the Moodle system at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http://cse.iitkgp.ac.in/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Select “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PDS Spring-2017 (Theory)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the link “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My Courses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 to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Topic 5: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Sheet #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F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unctions in C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Solutions to the problems in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Sheet </a:t>
            </a:r>
            <a:r>
              <a:rPr lang="en-US" sz="24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4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will be uploaded in due time.</a:t>
            </a:r>
          </a:p>
        </p:txBody>
      </p:sp>
    </p:spTree>
    <p:extLst>
      <p:ext uri="{BB962C8B-B14F-4D97-AF65-F5344CB8AC3E}">
        <p14:creationId xmlns:p14="http://schemas.microsoft.com/office/powerpoint/2010/main" val="274168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75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2644170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If you try to solve problems yourself, then you will learn many things automatically.</a:t>
            </a:r>
          </a:p>
          <a:p>
            <a:pPr lvl="1"/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r"/>
            <a:r>
              <a:rPr lang="en-US" sz="2400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Spend few minutes and then enjoy the study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32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73334"/>
            <a:ext cx="8712968" cy="6005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09700" y="1556792"/>
            <a:ext cx="6781278" cy="403244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 &lt;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factorial (</a:t>
            </a:r>
            <a:r>
              <a:rPr lang="en-US" alt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m)</a:t>
            </a:r>
          </a:p>
          <a:p>
            <a:r>
              <a:rPr lang="en-US" alt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temp=1;</a:t>
            </a:r>
          </a:p>
          <a:p>
            <a:r>
              <a:rPr lang="en-US" alt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for (</a:t>
            </a:r>
            <a:r>
              <a:rPr lang="en-US" alt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=1; </a:t>
            </a:r>
            <a:r>
              <a:rPr lang="en-US" alt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&lt;=m; </a:t>
            </a:r>
            <a:r>
              <a:rPr lang="en-US" alt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alt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temp </a:t>
            </a:r>
            <a:r>
              <a:rPr lang="en-US" alt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temp * </a:t>
            </a:r>
            <a:r>
              <a:rPr lang="en-US" alt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(temp);</a:t>
            </a:r>
          </a:p>
          <a:p>
            <a:r>
              <a:rPr lang="en-US" alt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int  n;</a:t>
            </a: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for  (n=1; n&lt;=10; n++)</a:t>
            </a: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	printf (“%d! = %d \n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”, n</a:t>
            </a:r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t-BR" alt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factorial (n)</a:t>
            </a:r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pt-BR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418164" y="3212976"/>
            <a:ext cx="1109340" cy="218612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Output!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1! = 1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2! = 2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3! = 6  </a:t>
            </a: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…….. </a:t>
            </a:r>
          </a:p>
          <a:p>
            <a:r>
              <a:rPr lang="en-I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upto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10!</a:t>
            </a:r>
          </a:p>
        </p:txBody>
      </p:sp>
      <p:sp>
        <p:nvSpPr>
          <p:cNvPr id="7" name="Rectangle 6"/>
          <p:cNvSpPr/>
          <p:nvPr/>
        </p:nvSpPr>
        <p:spPr>
          <a:xfrm>
            <a:off x="6084168" y="1187460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IN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n!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6825" y="5651480"/>
            <a:ext cx="7691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Whether this </a:t>
            </a:r>
            <a:r>
              <a:rPr lang="en-IN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factorial(n)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works, if it is called with parameter value </a:t>
            </a:r>
            <a:r>
              <a:rPr lang="en-IN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0?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4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Why Functions?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Allows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one to develop a program in a modular fashion.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Divide-and-conquer approach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variables declared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inside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functions are 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local variables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Known only in function defined.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are exceptions (to be discussed later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8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Parameters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Communicate information between functions.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They also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become 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local variables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9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#5: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19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4559</TotalTime>
  <Words>5402</Words>
  <Application>Microsoft Office PowerPoint</Application>
  <PresentationFormat>On-screen Show (4:3)</PresentationFormat>
  <Paragraphs>1350</Paragraphs>
  <Slides>75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3" baseType="lpstr">
      <vt:lpstr>宋体</vt:lpstr>
      <vt:lpstr>Arial</vt:lpstr>
      <vt:lpstr>Calibri</vt:lpstr>
      <vt:lpstr>Courier New</vt:lpstr>
      <vt:lpstr>Georgia</vt:lpstr>
      <vt:lpstr>Times New Roman</vt:lpstr>
      <vt:lpstr>Trebuchet MS</vt:lpstr>
      <vt:lpstr>Slipstream</vt:lpstr>
      <vt:lpstr>Programming and Data Structures</vt:lpstr>
      <vt:lpstr>PowerPoint Presentation</vt:lpstr>
      <vt:lpstr>PowerPoint Presentation</vt:lpstr>
      <vt:lpstr>Today’s discussion…</vt:lpstr>
      <vt:lpstr>Concepts of Functions in C</vt:lpstr>
      <vt:lpstr>Introduction</vt:lpstr>
      <vt:lpstr>Properties of C Functions</vt:lpstr>
      <vt:lpstr>Example</vt:lpstr>
      <vt:lpstr>Why Functions?</vt:lpstr>
      <vt:lpstr>Illustration …</vt:lpstr>
      <vt:lpstr>Benefits</vt:lpstr>
      <vt:lpstr>Functions in C</vt:lpstr>
      <vt:lpstr>Built-in Functions in C</vt:lpstr>
      <vt:lpstr>Built-in Functions</vt:lpstr>
      <vt:lpstr>Header Files</vt:lpstr>
      <vt:lpstr>Input and Output Functions</vt:lpstr>
      <vt:lpstr>Formatted Output Functions</vt:lpstr>
      <vt:lpstr>Formatted Output Functions</vt:lpstr>
      <vt:lpstr>Formatted Output Functions</vt:lpstr>
      <vt:lpstr>Formatted Input Functions</vt:lpstr>
      <vt:lpstr>Formatted Input Functions</vt:lpstr>
      <vt:lpstr>Formatted Output Functions</vt:lpstr>
      <vt:lpstr>Other Input and Output Functions</vt:lpstr>
      <vt:lpstr>Strings Functions</vt:lpstr>
      <vt:lpstr>Strings Functions</vt:lpstr>
      <vt:lpstr>Math Library Functions</vt:lpstr>
      <vt:lpstr>Math Library Functions</vt:lpstr>
      <vt:lpstr>Math Library Functions</vt:lpstr>
      <vt:lpstr>User-Defined Functions in C</vt:lpstr>
      <vt:lpstr>Function Prototypes</vt:lpstr>
      <vt:lpstr>Function Prototypes</vt:lpstr>
      <vt:lpstr>Function Prototypes</vt:lpstr>
      <vt:lpstr>Defining a Function</vt:lpstr>
      <vt:lpstr>Function: First Line</vt:lpstr>
      <vt:lpstr>Function: Body</vt:lpstr>
      <vt:lpstr>Function: Call</vt:lpstr>
      <vt:lpstr>Function Not Returning Any Value</vt:lpstr>
      <vt:lpstr>Some Points</vt:lpstr>
      <vt:lpstr>Example: Nested Calls</vt:lpstr>
      <vt:lpstr>Example: Random Number Generation</vt:lpstr>
      <vt:lpstr>Example: Randomizing die-rolling program </vt:lpstr>
      <vt:lpstr>Scope of Variables in C</vt:lpstr>
      <vt:lpstr>Scope of Variables</vt:lpstr>
      <vt:lpstr>Scope of Variables</vt:lpstr>
      <vt:lpstr>Scope of a Variable : Illustration</vt:lpstr>
      <vt:lpstr>Parameter Passing Techniques in C</vt:lpstr>
      <vt:lpstr>Parameter Passing Techniques</vt:lpstr>
      <vt:lpstr>Example: Call by Value</vt:lpstr>
      <vt:lpstr>Example: Call by Reference</vt:lpstr>
      <vt:lpstr>Passing Arrays to a Function</vt:lpstr>
      <vt:lpstr>Example: Minimum of a Set of Numbers</vt:lpstr>
      <vt:lpstr>Macro Definition in C</vt:lpstr>
      <vt:lpstr>#define: Macro Definition</vt:lpstr>
      <vt:lpstr>PowerPoint Presentation</vt:lpstr>
      <vt:lpstr>#define Macro with Arguments</vt:lpstr>
      <vt:lpstr>C Storage Classes</vt:lpstr>
      <vt:lpstr>Storage Class of Variables</vt:lpstr>
      <vt:lpstr>Automatic Variables</vt:lpstr>
      <vt:lpstr>Example: Auto</vt:lpstr>
      <vt:lpstr>Static Variables</vt:lpstr>
      <vt:lpstr>Example: Static</vt:lpstr>
      <vt:lpstr>Example: Static</vt:lpstr>
      <vt:lpstr>External Variables</vt:lpstr>
      <vt:lpstr>Example: Global</vt:lpstr>
      <vt:lpstr>Static versus Extern</vt:lpstr>
      <vt:lpstr>Register Variables</vt:lpstr>
      <vt:lpstr>Example Register Variables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IIT Kharagpur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and Data Structures</dc:title>
  <dc:creator>Debasis Samanta</dc:creator>
  <cp:lastModifiedBy>ds</cp:lastModifiedBy>
  <cp:revision>407</cp:revision>
  <dcterms:created xsi:type="dcterms:W3CDTF">2016-12-06T07:31:32Z</dcterms:created>
  <dcterms:modified xsi:type="dcterms:W3CDTF">2017-02-08T19:23:13Z</dcterms:modified>
</cp:coreProperties>
</file>